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2532" y="-7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Kliknutím lze upravit styl.</a:t>
            </a:r>
            <a:endParaRPr kumimoji="0" lang="en-US"/>
          </a:p>
        </p:txBody>
      </p:sp>
      <p:cxnSp>
        <p:nvCxnSpPr>
          <p:cNvPr id="8" name="Přímá spojnice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á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47AA9213-F990-4DCD-9610-416025161345}" type="datetimeFigureOut">
              <a:rPr lang="cs-CZ" smtClean="0"/>
              <a:pPr/>
              <a:t>27.11.2016</a:t>
            </a:fld>
            <a:endParaRPr lang="cs-CZ"/>
          </a:p>
        </p:txBody>
      </p:sp>
      <p:sp>
        <p:nvSpPr>
          <p:cNvPr id="16" name="Zástupný symbol pro číslo snímku 15"/>
          <p:cNvSpPr>
            <a:spLocks noGrp="1"/>
          </p:cNvSpPr>
          <p:nvPr>
            <p:ph type="sldNum" sz="quarter" idx="11"/>
          </p:nvPr>
        </p:nvSpPr>
        <p:spPr/>
        <p:txBody>
          <a:bodyPr/>
          <a:lstStyle/>
          <a:p>
            <a:fld id="{AC270408-6630-4FA0-BA15-942624C2D5B1}"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7AA9213-F990-4DCD-9610-416025161345}" type="datetimeFigureOut">
              <a:rPr lang="cs-CZ" smtClean="0"/>
              <a:pPr/>
              <a:t>27.11.2016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70408-6630-4FA0-BA15-942624C2D5B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7AA9213-F990-4DCD-9610-416025161345}" type="datetimeFigureOut">
              <a:rPr lang="cs-CZ" smtClean="0"/>
              <a:pPr/>
              <a:t>27.11.2016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70408-6630-4FA0-BA15-942624C2D5B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47AA9213-F990-4DCD-9610-416025161345}" type="datetimeFigureOut">
              <a:rPr lang="cs-CZ" smtClean="0"/>
              <a:pPr/>
              <a:t>27.11.2016</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AC270408-6630-4FA0-BA15-942624C2D5B1}"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Kliknutím lze upravit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47AA9213-F990-4DCD-9610-416025161345}" type="datetimeFigureOut">
              <a:rPr lang="cs-CZ" smtClean="0"/>
              <a:pPr/>
              <a:t>27.11.2016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70408-6630-4FA0-BA15-942624C2D5B1}"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cxnSp>
        <p:nvCxnSpPr>
          <p:cNvPr id="7" name="Přímá spojnice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47AA9213-F990-4DCD-9610-416025161345}" type="datetimeFigureOut">
              <a:rPr lang="cs-CZ" smtClean="0"/>
              <a:pPr/>
              <a:t>27.11.2016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270408-6630-4FA0-BA15-942624C2D5B1}" type="slidenum">
              <a:rPr lang="cs-CZ" smtClean="0"/>
              <a:pPr/>
              <a:t>‹#›</a:t>
            </a:fld>
            <a:endParaRPr lang="cs-CZ"/>
          </a:p>
        </p:txBody>
      </p:sp>
      <p:sp>
        <p:nvSpPr>
          <p:cNvPr id="2" name="Nadpis 1"/>
          <p:cNvSpPr>
            <a:spLocks noGrp="1"/>
          </p:cNvSpPr>
          <p:nvPr>
            <p:ph type="title"/>
          </p:nvPr>
        </p:nvSpPr>
        <p:spPr/>
        <p:txBody>
          <a:bodyPr/>
          <a:lstStyle/>
          <a:p>
            <a:r>
              <a:rPr kumimoji="0" lang="cs-CZ" smtClean="0"/>
              <a:t>Kliknutím lze upravit styl.</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AC270408-6630-4FA0-BA15-942624C2D5B1}"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47AA9213-F990-4DCD-9610-416025161345}" type="datetimeFigureOut">
              <a:rPr lang="cs-CZ" smtClean="0"/>
              <a:pPr/>
              <a:t>27.11.2016</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Kliknutím lze upravit styl.</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cxnSp>
        <p:nvCxnSpPr>
          <p:cNvPr id="10" name="Přímá spojnice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47AA9213-F990-4DCD-9610-416025161345}" type="datetimeFigureOut">
              <a:rPr lang="cs-CZ" smtClean="0"/>
              <a:pPr/>
              <a:t>27.11.2016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270408-6630-4FA0-BA15-942624C2D5B1}" type="slidenum">
              <a:rPr lang="cs-CZ" smtClean="0"/>
              <a:pPr/>
              <a:t>‹#›</a:t>
            </a:fld>
            <a:endParaRPr lang="cs-CZ"/>
          </a:p>
        </p:txBody>
      </p:sp>
      <p:sp>
        <p:nvSpPr>
          <p:cNvPr id="2" name="Nadpis 1"/>
          <p:cNvSpPr>
            <a:spLocks noGrp="1"/>
          </p:cNvSpPr>
          <p:nvPr>
            <p:ph type="title"/>
          </p:nvPr>
        </p:nvSpPr>
        <p:spPr/>
        <p:txBody>
          <a:bodyPr/>
          <a:lstStyle/>
          <a:p>
            <a:r>
              <a:rPr kumimoji="0" lang="cs-CZ" smtClean="0"/>
              <a:t>Kliknutím lze upravit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7AA9213-F990-4DCD-9610-416025161345}" type="datetimeFigureOut">
              <a:rPr lang="cs-CZ" smtClean="0"/>
              <a:pPr/>
              <a:t>27.11.2016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270408-6630-4FA0-BA15-942624C2D5B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Kliknutím lze upravit styl.</a:t>
            </a:r>
            <a:endParaRPr kumimoji="0" lang="en-US"/>
          </a:p>
        </p:txBody>
      </p:sp>
      <p:sp>
        <p:nvSpPr>
          <p:cNvPr id="8" name="Zástupný symbol pro datum 7"/>
          <p:cNvSpPr>
            <a:spLocks noGrp="1"/>
          </p:cNvSpPr>
          <p:nvPr>
            <p:ph type="dt" sz="half" idx="14"/>
          </p:nvPr>
        </p:nvSpPr>
        <p:spPr/>
        <p:txBody>
          <a:bodyPr/>
          <a:lstStyle/>
          <a:p>
            <a:fld id="{47AA9213-F990-4DCD-9610-416025161345}" type="datetimeFigureOut">
              <a:rPr lang="cs-CZ" smtClean="0"/>
              <a:pPr/>
              <a:t>27.11.2016</a:t>
            </a:fld>
            <a:endParaRPr lang="cs-CZ"/>
          </a:p>
        </p:txBody>
      </p:sp>
      <p:sp>
        <p:nvSpPr>
          <p:cNvPr id="9" name="Zástupný symbol pro číslo snímku 8"/>
          <p:cNvSpPr>
            <a:spLocks noGrp="1"/>
          </p:cNvSpPr>
          <p:nvPr>
            <p:ph type="sldNum" sz="quarter" idx="15"/>
          </p:nvPr>
        </p:nvSpPr>
        <p:spPr/>
        <p:txBody>
          <a:bodyPr/>
          <a:lstStyle/>
          <a:p>
            <a:fld id="{AC270408-6630-4FA0-BA15-942624C2D5B1}"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Kliknutím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8" name="Zástupný symbol pro datum 7"/>
          <p:cNvSpPr>
            <a:spLocks noGrp="1"/>
          </p:cNvSpPr>
          <p:nvPr>
            <p:ph type="dt" sz="half" idx="10"/>
          </p:nvPr>
        </p:nvSpPr>
        <p:spPr/>
        <p:txBody>
          <a:bodyPr/>
          <a:lstStyle/>
          <a:p>
            <a:fld id="{47AA9213-F990-4DCD-9610-416025161345}" type="datetimeFigureOut">
              <a:rPr lang="cs-CZ" smtClean="0"/>
              <a:pPr/>
              <a:t>27.11.2016</a:t>
            </a:fld>
            <a:endParaRPr lang="cs-CZ"/>
          </a:p>
        </p:txBody>
      </p:sp>
      <p:sp>
        <p:nvSpPr>
          <p:cNvPr id="9" name="Zástupný symbol pro číslo snímku 8"/>
          <p:cNvSpPr>
            <a:spLocks noGrp="1"/>
          </p:cNvSpPr>
          <p:nvPr>
            <p:ph type="sldNum" sz="quarter" idx="11"/>
          </p:nvPr>
        </p:nvSpPr>
        <p:spPr/>
        <p:txBody>
          <a:bodyPr/>
          <a:lstStyle/>
          <a:p>
            <a:fld id="{AC270408-6630-4FA0-BA15-942624C2D5B1}"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7AA9213-F990-4DCD-9610-416025161345}" type="datetimeFigureOut">
              <a:rPr lang="cs-CZ" smtClean="0"/>
              <a:pPr/>
              <a:t>27.11.2016</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C270408-6630-4FA0-BA15-942624C2D5B1}"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Kliknutím lze upravit styl.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ndex.php?title=User:Czenek&amp;action=edit&amp;redlink=1" TargetMode="External"/><Relationship Id="rId3" Type="http://schemas.openxmlformats.org/officeDocument/2006/relationships/hyperlink" Target="https://en.wikipedia.org/wiki/Veve%C5%99%C3%AD_Castle" TargetMode="External"/><Relationship Id="rId7" Type="http://schemas.openxmlformats.org/officeDocument/2006/relationships/hyperlink" Target="https://en.wikipedia.org/wiki/%C5%A0pilberk_Castle" TargetMode="External"/><Relationship Id="rId2" Type="http://schemas.openxmlformats.org/officeDocument/2006/relationships/hyperlink" Target="https://en.wikipedia.org/wiki/Brno" TargetMode="External"/><Relationship Id="rId1" Type="http://schemas.openxmlformats.org/officeDocument/2006/relationships/slideLayout" Target="../slideLayouts/slideLayout7.xml"/><Relationship Id="rId6" Type="http://schemas.openxmlformats.org/officeDocument/2006/relationships/hyperlink" Target="https://en.wikipedia.org/wiki/Masaryk_Circuit" TargetMode="External"/><Relationship Id="rId11" Type="http://schemas.openxmlformats.org/officeDocument/2006/relationships/hyperlink" Target="https://commons.wikimedia.org/w/index.php?title=User:Ondraness&amp;action=edit&amp;redlink=1" TargetMode="External"/><Relationship Id="rId5" Type="http://schemas.openxmlformats.org/officeDocument/2006/relationships/hyperlink" Target="https://en.wikipedia.org/wiki/Cathedral_of_St._Peter_and_Paul,_Brno" TargetMode="External"/><Relationship Id="rId10" Type="http://schemas.openxmlformats.org/officeDocument/2006/relationships/hyperlink" Target="http://www.flickr.com/photos/30959943@N00/1175177848/" TargetMode="External"/><Relationship Id="rId4" Type="http://schemas.openxmlformats.org/officeDocument/2006/relationships/hyperlink" Target="https://en.wikipedia.org/wiki/Capuchin_Crypt_in_Brno" TargetMode="External"/><Relationship Id="rId9" Type="http://schemas.openxmlformats.org/officeDocument/2006/relationships/hyperlink" Target="http://www.flickr.com/people/30959943@N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683568" y="5229200"/>
            <a:ext cx="8305800" cy="1143000"/>
          </a:xfrm>
        </p:spPr>
        <p:txBody>
          <a:bodyPr/>
          <a:lstStyle/>
          <a:p>
            <a:r>
              <a:rPr lang="cs-CZ" dirty="0" err="1"/>
              <a:t>C</a:t>
            </a:r>
            <a:r>
              <a:rPr lang="cs-CZ" dirty="0" err="1" smtClean="0"/>
              <a:t>reated</a:t>
            </a:r>
            <a:r>
              <a:rPr lang="cs-CZ" dirty="0" smtClean="0"/>
              <a:t>: Monika Hrdličková, Michal Kocman, Anna Strýčková, Vojta Vávrů</a:t>
            </a:r>
          </a:p>
          <a:p>
            <a:r>
              <a:rPr lang="cs-CZ" dirty="0" smtClean="0"/>
              <a:t>Expert </a:t>
            </a:r>
            <a:r>
              <a:rPr lang="cs-CZ" dirty="0" err="1" smtClean="0"/>
              <a:t>adviser</a:t>
            </a:r>
            <a:r>
              <a:rPr lang="cs-CZ" dirty="0" smtClean="0"/>
              <a:t>: Mgr. Marcela Popková</a:t>
            </a:r>
            <a:endParaRPr lang="cs-CZ" dirty="0"/>
          </a:p>
        </p:txBody>
      </p:sp>
      <p:sp>
        <p:nvSpPr>
          <p:cNvPr id="2" name="Nadpis 1"/>
          <p:cNvSpPr>
            <a:spLocks noGrp="1"/>
          </p:cNvSpPr>
          <p:nvPr>
            <p:ph type="ctrTitle"/>
          </p:nvPr>
        </p:nvSpPr>
        <p:spPr>
          <a:xfrm>
            <a:off x="539552" y="1268760"/>
            <a:ext cx="8305800" cy="1981200"/>
          </a:xfrm>
        </p:spPr>
        <p:txBody>
          <a:bodyPr/>
          <a:lstStyle/>
          <a:p>
            <a:r>
              <a:rPr lang="cs-CZ" sz="9600" dirty="0" smtClean="0"/>
              <a:t>MY </a:t>
            </a:r>
            <a:r>
              <a:rPr lang="cs-CZ" sz="9600" smtClean="0"/>
              <a:t>CITY </a:t>
            </a:r>
            <a:r>
              <a:rPr lang="cs-CZ" sz="9600" smtClean="0"/>
              <a:t> </a:t>
            </a:r>
            <a:r>
              <a:rPr lang="cs-CZ" sz="9600" dirty="0" smtClean="0"/>
              <a:t>BRNO</a:t>
            </a:r>
            <a:endParaRPr lang="cs-CZ" sz="9600" dirty="0"/>
          </a:p>
        </p:txBody>
      </p:sp>
      <p:pic>
        <p:nvPicPr>
          <p:cNvPr id="1026" name="Picture 2" descr="C:\Users\ucitel\AppData\Local\Microsoft\Windows\Temporary Internet Files\Content.IE5\6J4NPJSU\Petrov_(Brno)[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612246"/>
            <a:ext cx="1728192" cy="230425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ucitel\AppData\Local\Microsoft\Windows\Temporary Internet Files\Content.IE5\6J4NPJSU\Brno,_náměstí_Svobody,_hodiny[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2" y="2540238"/>
            <a:ext cx="1782751" cy="2376264"/>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oat of arms of Brn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35896" y="3501008"/>
            <a:ext cx="1440160" cy="16741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730492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1000"/>
                                        <p:tgtEl>
                                          <p:spTgt spid="1028"/>
                                        </p:tgtEl>
                                      </p:cBhvr>
                                    </p:animEffect>
                                    <p:anim calcmode="lin" valueType="num">
                                      <p:cBhvr>
                                        <p:cTn id="36" dur="1000" fill="hold"/>
                                        <p:tgtEl>
                                          <p:spTgt spid="1028"/>
                                        </p:tgtEl>
                                        <p:attrNameLst>
                                          <p:attrName>ppt_x</p:attrName>
                                        </p:attrNameLst>
                                      </p:cBhvr>
                                      <p:tavLst>
                                        <p:tav tm="0">
                                          <p:val>
                                            <p:strVal val="#ppt_x"/>
                                          </p:val>
                                        </p:tav>
                                        <p:tav tm="100000">
                                          <p:val>
                                            <p:strVal val="#ppt_x"/>
                                          </p:val>
                                        </p:tav>
                                      </p:tavLst>
                                    </p:anim>
                                    <p:anim calcmode="lin" valueType="num">
                                      <p:cBhvr>
                                        <p:cTn id="3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citel\AppData\Local\Microsoft\Windows\Temporary Internet Files\Content.IE5\MR6R14JY\brno_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520555"/>
            <a:ext cx="3816424" cy="2539333"/>
          </a:xfrm>
          <a:prstGeom prst="rect">
            <a:avLst/>
          </a:prstGeom>
          <a:noFill/>
          <a:extLst>
            <a:ext uri="{909E8E84-426E-40DD-AFC4-6F175D3DCCD1}">
              <a14:hiddenFill xmlns="" xmlns:a14="http://schemas.microsoft.com/office/drawing/2010/main">
                <a:solidFill>
                  <a:srgbClr val="FFFFFF"/>
                </a:solidFill>
              </a14:hiddenFill>
            </a:ext>
          </a:extLst>
        </p:spPr>
      </p:pic>
      <p:pic>
        <p:nvPicPr>
          <p:cNvPr id="8197" name="Picture 5" descr="C:\Users\ucitel\AppData\Local\Microsoft\Windows\Temporary Internet Files\Content.IE5\6J4NPJSU\Brno-Cathedral_of_St._Peter_and_Paul_2[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72200" y="3160402"/>
            <a:ext cx="2427734" cy="3236979"/>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C:\Users\ucitel\AppData\Local\Microsoft\Windows\Temporary Internet Files\Content.IE5\MR6R14JY\Tram_13T_Brno(1)[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64088" y="520555"/>
            <a:ext cx="3298457" cy="2473843"/>
          </a:xfrm>
          <a:prstGeom prst="rect">
            <a:avLst/>
          </a:prstGeom>
          <a:noFill/>
          <a:extLst>
            <a:ext uri="{909E8E84-426E-40DD-AFC4-6F175D3DCCD1}">
              <a14:hiddenFill xmlns="" xmlns:a14="http://schemas.microsoft.com/office/drawing/2010/main">
                <a:solidFill>
                  <a:srgbClr val="FFFFFF"/>
                </a:solidFill>
              </a14:hiddenFill>
            </a:ext>
          </a:extLst>
        </p:spPr>
      </p:pic>
      <p:pic>
        <p:nvPicPr>
          <p:cNvPr id="8200" name="Picture 8" descr="C:\Users\ucitel\AppData\Local\Microsoft\Windows\Temporary Internet Files\Content.IE5\6J4NPJSU\Josefská_street_in_Brno_I[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5576" y="3501008"/>
            <a:ext cx="2108527" cy="2996952"/>
          </a:xfrm>
          <a:prstGeom prst="rect">
            <a:avLst/>
          </a:prstGeom>
          <a:noFill/>
          <a:extLst>
            <a:ext uri="{909E8E84-426E-40DD-AFC4-6F175D3DCCD1}">
              <a14:hiddenFill xmlns="" xmlns:a14="http://schemas.microsoft.com/office/drawing/2010/main">
                <a:solidFill>
                  <a:srgbClr val="FFFFFF"/>
                </a:solidFill>
              </a14:hiddenFill>
            </a:ext>
          </a:extLst>
        </p:spPr>
      </p:pic>
      <p:pic>
        <p:nvPicPr>
          <p:cNvPr id="8201" name="Picture 9" descr="C:\Users\ucitel\AppData\Local\Microsoft\Windows\Temporary Internet Files\Content.IE5\MR6R14JY\Brno_-_Kostel_sv._Tomáše,_místodžitelský_palác_a_alegorická_postava_spravedlnosti[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59832" y="4365104"/>
            <a:ext cx="3059832" cy="203227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ovéPole 1"/>
          <p:cNvSpPr txBox="1"/>
          <p:nvPr/>
        </p:nvSpPr>
        <p:spPr>
          <a:xfrm>
            <a:off x="3491880" y="6397381"/>
            <a:ext cx="2520280" cy="369332"/>
          </a:xfrm>
          <a:prstGeom prst="rect">
            <a:avLst/>
          </a:prstGeom>
          <a:noFill/>
        </p:spPr>
        <p:txBody>
          <a:bodyPr wrap="square" rtlCol="0">
            <a:spAutoFit/>
          </a:bodyPr>
          <a:lstStyle/>
          <a:p>
            <a:r>
              <a:rPr lang="cs-CZ" dirty="0" smtClean="0"/>
              <a:t>Kostel sv. Tomáše</a:t>
            </a:r>
            <a:endParaRPr lang="cs-CZ" dirty="0"/>
          </a:p>
        </p:txBody>
      </p:sp>
      <p:sp>
        <p:nvSpPr>
          <p:cNvPr id="3" name="TextovéPole 2"/>
          <p:cNvSpPr txBox="1"/>
          <p:nvPr/>
        </p:nvSpPr>
        <p:spPr>
          <a:xfrm>
            <a:off x="6541951" y="2625066"/>
            <a:ext cx="2088232" cy="369332"/>
          </a:xfrm>
          <a:prstGeom prst="rect">
            <a:avLst/>
          </a:prstGeom>
          <a:noFill/>
        </p:spPr>
        <p:txBody>
          <a:bodyPr wrap="square" rtlCol="0">
            <a:spAutoFit/>
          </a:bodyPr>
          <a:lstStyle/>
          <a:p>
            <a:r>
              <a:rPr lang="cs-CZ" dirty="0" smtClean="0"/>
              <a:t>Tramvaj </a:t>
            </a:r>
            <a:endParaRPr lang="cs-CZ" dirty="0"/>
          </a:p>
        </p:txBody>
      </p:sp>
      <p:sp>
        <p:nvSpPr>
          <p:cNvPr id="4" name="TextovéPole 3"/>
          <p:cNvSpPr txBox="1"/>
          <p:nvPr/>
        </p:nvSpPr>
        <p:spPr>
          <a:xfrm>
            <a:off x="1835696" y="2948231"/>
            <a:ext cx="1656184" cy="646331"/>
          </a:xfrm>
          <a:prstGeom prst="rect">
            <a:avLst/>
          </a:prstGeom>
          <a:noFill/>
        </p:spPr>
        <p:txBody>
          <a:bodyPr wrap="square" rtlCol="0">
            <a:spAutoFit/>
          </a:bodyPr>
          <a:lstStyle/>
          <a:p>
            <a:r>
              <a:rPr lang="cs-CZ" dirty="0" smtClean="0"/>
              <a:t>Špilberk</a:t>
            </a:r>
          </a:p>
          <a:p>
            <a:endParaRPr lang="cs-CZ" dirty="0"/>
          </a:p>
        </p:txBody>
      </p:sp>
      <p:sp>
        <p:nvSpPr>
          <p:cNvPr id="5" name="TextovéPole 4"/>
          <p:cNvSpPr txBox="1"/>
          <p:nvPr/>
        </p:nvSpPr>
        <p:spPr>
          <a:xfrm>
            <a:off x="6119664" y="6445507"/>
            <a:ext cx="2880320" cy="369332"/>
          </a:xfrm>
          <a:prstGeom prst="rect">
            <a:avLst/>
          </a:prstGeom>
          <a:noFill/>
        </p:spPr>
        <p:txBody>
          <a:bodyPr wrap="square" rtlCol="0">
            <a:spAutoFit/>
          </a:bodyPr>
          <a:lstStyle/>
          <a:p>
            <a:r>
              <a:rPr lang="cs-CZ" dirty="0" smtClean="0"/>
              <a:t>Katedrála s. Petra  a Pavla</a:t>
            </a:r>
            <a:endParaRPr lang="cs-CZ" dirty="0"/>
          </a:p>
        </p:txBody>
      </p:sp>
      <p:sp>
        <p:nvSpPr>
          <p:cNvPr id="6" name="TextovéPole 5"/>
          <p:cNvSpPr txBox="1"/>
          <p:nvPr/>
        </p:nvSpPr>
        <p:spPr>
          <a:xfrm>
            <a:off x="827584" y="6445507"/>
            <a:ext cx="1764196" cy="646331"/>
          </a:xfrm>
          <a:prstGeom prst="rect">
            <a:avLst/>
          </a:prstGeom>
          <a:noFill/>
        </p:spPr>
        <p:txBody>
          <a:bodyPr wrap="square" rtlCol="0">
            <a:spAutoFit/>
          </a:bodyPr>
          <a:lstStyle/>
          <a:p>
            <a:r>
              <a:rPr lang="cs-CZ" dirty="0" smtClean="0"/>
              <a:t>Josefská ulice</a:t>
            </a:r>
          </a:p>
          <a:p>
            <a:endParaRPr lang="cs-CZ" dirty="0"/>
          </a:p>
        </p:txBody>
      </p:sp>
    </p:spTree>
    <p:extLst>
      <p:ext uri="{BB962C8B-B14F-4D97-AF65-F5344CB8AC3E}">
        <p14:creationId xmlns="" xmlns:p14="http://schemas.microsoft.com/office/powerpoint/2010/main" val="120696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fade">
                                      <p:cBhvr>
                                        <p:cTn id="19" dur="1000"/>
                                        <p:tgtEl>
                                          <p:spTgt spid="8198"/>
                                        </p:tgtEl>
                                      </p:cBhvr>
                                    </p:animEffect>
                                    <p:anim calcmode="lin" valueType="num">
                                      <p:cBhvr>
                                        <p:cTn id="20" dur="1000" fill="hold"/>
                                        <p:tgtEl>
                                          <p:spTgt spid="8198"/>
                                        </p:tgtEl>
                                        <p:attrNameLst>
                                          <p:attrName>ppt_x</p:attrName>
                                        </p:attrNameLst>
                                      </p:cBhvr>
                                      <p:tavLst>
                                        <p:tav tm="0">
                                          <p:val>
                                            <p:strVal val="#ppt_x"/>
                                          </p:val>
                                        </p:tav>
                                        <p:tav tm="100000">
                                          <p:val>
                                            <p:strVal val="#ppt_x"/>
                                          </p:val>
                                        </p:tav>
                                      </p:tavLst>
                                    </p:anim>
                                    <p:anim calcmode="lin" valueType="num">
                                      <p:cBhvr>
                                        <p:cTn id="21"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200"/>
                                        </p:tgtEl>
                                        <p:attrNameLst>
                                          <p:attrName>style.visibility</p:attrName>
                                        </p:attrNameLst>
                                      </p:cBhvr>
                                      <p:to>
                                        <p:strVal val="visible"/>
                                      </p:to>
                                    </p:set>
                                    <p:animEffect transition="in" filter="barn(inVertical)">
                                      <p:cBhvr>
                                        <p:cTn id="33" dur="500"/>
                                        <p:tgtEl>
                                          <p:spTgt spid="820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201"/>
                                        </p:tgtEl>
                                        <p:attrNameLst>
                                          <p:attrName>style.visibility</p:attrName>
                                        </p:attrNameLst>
                                      </p:cBhvr>
                                      <p:to>
                                        <p:strVal val="visible"/>
                                      </p:to>
                                    </p:set>
                                    <p:animEffect transition="in" filter="wipe(down)">
                                      <p:cBhvr>
                                        <p:cTn id="43" dur="500"/>
                                        <p:tgtEl>
                                          <p:spTgt spid="820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8197"/>
                                        </p:tgtEl>
                                        <p:attrNameLst>
                                          <p:attrName>style.visibility</p:attrName>
                                        </p:attrNameLst>
                                      </p:cBhvr>
                                      <p:to>
                                        <p:strVal val="visible"/>
                                      </p:to>
                                    </p:set>
                                    <p:animEffect transition="in" filter="circle(in)">
                                      <p:cBhvr>
                                        <p:cTn id="53" dur="2000"/>
                                        <p:tgtEl>
                                          <p:spTgt spid="819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9946" y="764704"/>
            <a:ext cx="8424936" cy="10156627"/>
          </a:xfrm>
          <a:prstGeom prst="rect">
            <a:avLst/>
          </a:prstGeom>
          <a:noFill/>
        </p:spPr>
        <p:txBody>
          <a:bodyPr wrap="square" rtlCol="0">
            <a:spAutoFit/>
          </a:bodyPr>
          <a:lstStyle/>
          <a:p>
            <a:r>
              <a:rPr lang="cs-CZ" dirty="0" smtClean="0"/>
              <a:t>POUŽITÉ INFORMAČNÍ ZDROJE:</a:t>
            </a:r>
          </a:p>
          <a:p>
            <a:endParaRPr lang="cs-CZ" dirty="0"/>
          </a:p>
          <a:p>
            <a:endParaRPr lang="cs-CZ" dirty="0" smtClean="0"/>
          </a:p>
          <a:p>
            <a:r>
              <a:rPr lang="cs-CZ" sz="1200" dirty="0" smtClean="0"/>
              <a:t>T</a:t>
            </a:r>
            <a:r>
              <a:rPr lang="cs-CZ" sz="1200" i="1" dirty="0" smtClean="0"/>
              <a:t>ext: </a:t>
            </a:r>
            <a:r>
              <a:rPr lang="cs-CZ" sz="1200" dirty="0" smtClean="0">
                <a:hlinkClick r:id="rId2"/>
              </a:rPr>
              <a:t>https://en.wikipedia.org/wiki/Brno</a:t>
            </a:r>
            <a:endParaRPr lang="cs-CZ" sz="1200" dirty="0" smtClean="0"/>
          </a:p>
          <a:p>
            <a:endParaRPr lang="cs-CZ" sz="1200" dirty="0"/>
          </a:p>
          <a:p>
            <a:r>
              <a:rPr lang="cs-CZ" sz="1200" dirty="0" smtClean="0">
                <a:hlinkClick r:id="rId2"/>
              </a:rPr>
              <a:t>https://en.wikipedia.org/wiki/Brno#Legends_connected_with_Brno</a:t>
            </a:r>
            <a:endParaRPr lang="cs-CZ" sz="1200" dirty="0" smtClean="0"/>
          </a:p>
          <a:p>
            <a:endParaRPr lang="cs-CZ" sz="1200" dirty="0"/>
          </a:p>
          <a:p>
            <a:r>
              <a:rPr lang="cs-CZ" sz="1200" dirty="0" smtClean="0">
                <a:hlinkClick r:id="rId3"/>
              </a:rPr>
              <a:t>https://en.wikipedia.org/wiki/Veve%C5%99%C3%AD_Castle</a:t>
            </a:r>
            <a:endParaRPr lang="cs-CZ" sz="1200" dirty="0" smtClean="0"/>
          </a:p>
          <a:p>
            <a:endParaRPr lang="cs-CZ" sz="1200" dirty="0"/>
          </a:p>
          <a:p>
            <a:r>
              <a:rPr lang="cs-CZ" sz="1200" dirty="0" smtClean="0">
                <a:hlinkClick r:id="rId4"/>
              </a:rPr>
              <a:t>https://en.wikipedia.org/wiki/Capuchin_Crypt_in_Brno</a:t>
            </a:r>
            <a:endParaRPr lang="cs-CZ" sz="1200" dirty="0" smtClean="0"/>
          </a:p>
          <a:p>
            <a:endParaRPr lang="cs-CZ" sz="1200" dirty="0"/>
          </a:p>
          <a:p>
            <a:r>
              <a:rPr lang="cs-CZ" sz="1200" dirty="0" smtClean="0">
                <a:hlinkClick r:id="rId5"/>
              </a:rPr>
              <a:t>https://en.wikipedia.org/wiki/Cathedral_of_St._Peter_and_Paul,_Brno</a:t>
            </a:r>
            <a:endParaRPr lang="cs-CZ" sz="1200" dirty="0" smtClean="0"/>
          </a:p>
          <a:p>
            <a:endParaRPr lang="cs-CZ" sz="1200" dirty="0"/>
          </a:p>
          <a:p>
            <a:r>
              <a:rPr lang="cs-CZ" sz="1200" dirty="0" smtClean="0">
                <a:hlinkClick r:id="rId6"/>
              </a:rPr>
              <a:t>https://en.wikipedia.org/wiki/Masaryk_Circuit</a:t>
            </a:r>
            <a:endParaRPr lang="cs-CZ" sz="1200" dirty="0" smtClean="0"/>
          </a:p>
          <a:p>
            <a:endParaRPr lang="cs-CZ" sz="1200" dirty="0"/>
          </a:p>
          <a:p>
            <a:r>
              <a:rPr lang="cs-CZ" sz="1200" dirty="0" smtClean="0">
                <a:hlinkClick r:id="rId7"/>
              </a:rPr>
              <a:t>https://en.wikipedia.org/wiki/%C5%A0pilberk_Castle</a:t>
            </a:r>
            <a:endParaRPr lang="cs-CZ" sz="1200" dirty="0" smtClean="0"/>
          </a:p>
          <a:p>
            <a:endParaRPr lang="cs-CZ" sz="1200" dirty="0"/>
          </a:p>
          <a:p>
            <a:r>
              <a:rPr lang="cs-CZ" sz="1200" dirty="0" smtClean="0"/>
              <a:t>Obrázky: </a:t>
            </a:r>
            <a:r>
              <a:rPr lang="cs-CZ" sz="1200" dirty="0" smtClean="0">
                <a:hlinkClick r:id="rId2"/>
              </a:rPr>
              <a:t>https://en.wikipedia.org/wiki/Brno#/media/File:Brno_(znak).svg</a:t>
            </a:r>
            <a:endParaRPr lang="cs-CZ" sz="1200" dirty="0" smtClean="0"/>
          </a:p>
          <a:p>
            <a:r>
              <a:rPr lang="cs-CZ" sz="1200" dirty="0" smtClean="0"/>
              <a:t>Autor: </a:t>
            </a:r>
            <a:r>
              <a:rPr lang="cs-CZ" sz="1200" dirty="0" err="1" smtClean="0">
                <a:hlinkClick r:id="rId8" tooltip="User:Czenek (page does not exist)"/>
              </a:rPr>
              <a:t>Czenek</a:t>
            </a:r>
            <a:r>
              <a:rPr lang="cs-CZ" sz="1200" dirty="0" smtClean="0"/>
              <a:t> - </a:t>
            </a:r>
            <a:r>
              <a:rPr lang="cs-CZ" sz="1200" dirty="0" err="1" smtClean="0"/>
              <a:t>Own</a:t>
            </a:r>
            <a:r>
              <a:rPr lang="cs-CZ" sz="1200" dirty="0" smtClean="0"/>
              <a:t> </a:t>
            </a:r>
            <a:r>
              <a:rPr lang="cs-CZ" sz="1200" dirty="0" err="1" smtClean="0"/>
              <a:t>work</a:t>
            </a:r>
            <a:endParaRPr lang="cs-CZ" sz="1200" dirty="0" smtClean="0"/>
          </a:p>
          <a:p>
            <a:endParaRPr lang="cs-CZ" sz="1200" dirty="0" smtClean="0"/>
          </a:p>
          <a:p>
            <a:r>
              <a:rPr lang="cs-CZ" sz="1200" dirty="0" smtClean="0">
                <a:hlinkClick r:id="rId4"/>
              </a:rPr>
              <a:t>https://en.wikipedia.org/wiki/Capuchin_Crypt_in_Brno#/media/File:Brno_CZ_Crypt_at_the_Capuchin_Monastery_01.jpg</a:t>
            </a:r>
            <a:endParaRPr lang="cs-CZ" sz="1200" dirty="0" smtClean="0"/>
          </a:p>
          <a:p>
            <a:r>
              <a:rPr lang="cs-CZ" sz="1200" dirty="0" smtClean="0"/>
              <a:t>Autor: </a:t>
            </a:r>
            <a:r>
              <a:rPr lang="en-US" sz="1200" dirty="0" err="1" smtClean="0">
                <a:hlinkClick r:id="rId9"/>
              </a:rPr>
              <a:t>Emillie</a:t>
            </a:r>
            <a:r>
              <a:rPr lang="en-US" sz="1200" dirty="0" smtClean="0">
                <a:hlinkClick r:id="rId9"/>
              </a:rPr>
              <a:t> &amp; Lloyd</a:t>
            </a:r>
            <a:r>
              <a:rPr lang="en-US" sz="1200" dirty="0" smtClean="0"/>
              <a:t> - </a:t>
            </a:r>
            <a:r>
              <a:rPr lang="en-US" sz="1200" dirty="0" smtClean="0">
                <a:hlinkClick r:id="rId10"/>
              </a:rPr>
              <a:t>The Crypt at the Capuchin Monastery, Brno, Czech Rep.</a:t>
            </a:r>
            <a:endParaRPr lang="cs-CZ" sz="1200" dirty="0" smtClean="0"/>
          </a:p>
          <a:p>
            <a:r>
              <a:rPr lang="cs-CZ" sz="1200" dirty="0" smtClean="0">
                <a:hlinkClick r:id="rId3"/>
              </a:rPr>
              <a:t>https://en.wikipedia.org/wiki/Veve%C5%99%C3%AD_Castle#/media/File:Madona_z_Veve%C5%99%C3%AD.JPG</a:t>
            </a:r>
            <a:endParaRPr lang="cs-CZ" sz="1200" dirty="0" smtClean="0"/>
          </a:p>
          <a:p>
            <a:r>
              <a:rPr lang="cs-CZ" sz="1200" dirty="0" smtClean="0"/>
              <a:t>Autor: </a:t>
            </a:r>
            <a:r>
              <a:rPr lang="cs-CZ" sz="1200" dirty="0" err="1" smtClean="0">
                <a:hlinkClick r:id="rId11" tooltip="User:Ondraness (page does not exist)"/>
              </a:rPr>
              <a:t>Ondraness</a:t>
            </a:r>
            <a:endParaRPr lang="cs-CZ" sz="1200" dirty="0" smtClean="0"/>
          </a:p>
          <a:p>
            <a:r>
              <a:rPr lang="cs-CZ" sz="1200" dirty="0" smtClean="0"/>
              <a:t>Kliparty</a:t>
            </a:r>
          </a:p>
          <a:p>
            <a:endParaRPr lang="cs-CZ" sz="1100" dirty="0" smtClean="0"/>
          </a:p>
          <a:p>
            <a:endParaRPr lang="cs-CZ" sz="1100" dirty="0"/>
          </a:p>
          <a:p>
            <a:endParaRPr lang="cs-CZ" sz="1100" dirty="0"/>
          </a:p>
          <a:p>
            <a:endParaRPr lang="cs-CZ" sz="1100" dirty="0" smtClean="0"/>
          </a:p>
          <a:p>
            <a:endParaRPr lang="cs-CZ" sz="1100" dirty="0" smtClean="0"/>
          </a:p>
          <a:p>
            <a:endParaRPr lang="cs-CZ" sz="1100"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p:txBody>
      </p:sp>
    </p:spTree>
    <p:extLst>
      <p:ext uri="{BB962C8B-B14F-4D97-AF65-F5344CB8AC3E}">
        <p14:creationId xmlns="" xmlns:p14="http://schemas.microsoft.com/office/powerpoint/2010/main" val="2552048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979712" y="476672"/>
            <a:ext cx="6480720" cy="6124754"/>
          </a:xfrm>
          <a:prstGeom prst="rect">
            <a:avLst/>
          </a:prstGeom>
          <a:noFill/>
        </p:spPr>
        <p:txBody>
          <a:bodyPr wrap="square" rtlCol="0">
            <a:spAutoFit/>
          </a:bodyPr>
          <a:lstStyle/>
          <a:p>
            <a:r>
              <a:rPr lang="cs-CZ" sz="2800" dirty="0" smtClean="0"/>
              <a:t>Obsah:</a:t>
            </a:r>
          </a:p>
          <a:p>
            <a:endParaRPr lang="cs-CZ" sz="2800" dirty="0" smtClean="0"/>
          </a:p>
          <a:p>
            <a:pPr marL="342900" indent="-342900">
              <a:buAutoNum type="arabicPeriod"/>
            </a:pPr>
            <a:r>
              <a:rPr lang="cs-CZ" sz="2800" dirty="0" err="1" smtClean="0"/>
              <a:t>Spilberk</a:t>
            </a:r>
            <a:r>
              <a:rPr lang="cs-CZ" sz="2800" dirty="0" smtClean="0"/>
              <a:t> </a:t>
            </a:r>
            <a:r>
              <a:rPr lang="cs-CZ" sz="2800" dirty="0" err="1" smtClean="0"/>
              <a:t>castle</a:t>
            </a:r>
            <a:endParaRPr lang="cs-CZ" sz="2800" dirty="0" smtClean="0"/>
          </a:p>
          <a:p>
            <a:pPr marL="342900" indent="-342900">
              <a:buAutoNum type="arabicPeriod"/>
            </a:pPr>
            <a:r>
              <a:rPr lang="cs-CZ" sz="2800" dirty="0" err="1" smtClean="0"/>
              <a:t>Content</a:t>
            </a:r>
            <a:endParaRPr lang="cs-CZ" sz="2800" dirty="0" smtClean="0"/>
          </a:p>
          <a:p>
            <a:pPr marL="342900" indent="-342900">
              <a:buAutoNum type="arabicPeriod"/>
            </a:pPr>
            <a:r>
              <a:rPr lang="cs-CZ" sz="2800" dirty="0" err="1" smtClean="0"/>
              <a:t>Old</a:t>
            </a:r>
            <a:r>
              <a:rPr lang="cs-CZ" sz="2800" dirty="0" smtClean="0"/>
              <a:t> </a:t>
            </a:r>
            <a:r>
              <a:rPr lang="cs-CZ" sz="2800" dirty="0" err="1" smtClean="0"/>
              <a:t>town</a:t>
            </a:r>
            <a:r>
              <a:rPr lang="cs-CZ" sz="2800" dirty="0" smtClean="0"/>
              <a:t> </a:t>
            </a:r>
            <a:r>
              <a:rPr lang="cs-CZ" sz="2800" dirty="0" err="1" smtClean="0"/>
              <a:t>hall</a:t>
            </a:r>
            <a:endParaRPr lang="cs-CZ" sz="2800" dirty="0" smtClean="0"/>
          </a:p>
          <a:p>
            <a:pPr marL="342900" indent="-342900">
              <a:buAutoNum type="arabicPeriod"/>
            </a:pPr>
            <a:r>
              <a:rPr lang="cs-CZ" sz="2800" dirty="0" smtClean="0"/>
              <a:t>Masaryk </a:t>
            </a:r>
            <a:r>
              <a:rPr lang="cs-CZ" sz="2800" dirty="0" err="1" smtClean="0"/>
              <a:t>circuit</a:t>
            </a:r>
            <a:endParaRPr lang="cs-CZ" sz="2800" dirty="0" smtClean="0"/>
          </a:p>
          <a:p>
            <a:pPr marL="342900" indent="-342900">
              <a:buAutoNum type="arabicPeriod"/>
            </a:pPr>
            <a:r>
              <a:rPr lang="cs-CZ" sz="2800" dirty="0" err="1" smtClean="0"/>
              <a:t>Cathedral</a:t>
            </a:r>
            <a:r>
              <a:rPr lang="cs-CZ" sz="2800" dirty="0" smtClean="0"/>
              <a:t> </a:t>
            </a:r>
            <a:r>
              <a:rPr lang="cs-CZ" sz="2800" dirty="0" err="1" smtClean="0"/>
              <a:t>of</a:t>
            </a:r>
            <a:r>
              <a:rPr lang="cs-CZ" sz="2800" dirty="0" smtClean="0"/>
              <a:t> St. Peter and Paul</a:t>
            </a:r>
          </a:p>
          <a:p>
            <a:pPr marL="342900" indent="-342900">
              <a:buAutoNum type="arabicPeriod"/>
            </a:pPr>
            <a:r>
              <a:rPr lang="cs-CZ" sz="2800" dirty="0" err="1" smtClean="0"/>
              <a:t>Capuchin</a:t>
            </a:r>
            <a:r>
              <a:rPr lang="cs-CZ" sz="2800" dirty="0" smtClean="0"/>
              <a:t> </a:t>
            </a:r>
            <a:r>
              <a:rPr lang="cs-CZ" sz="2800" dirty="0" err="1" smtClean="0"/>
              <a:t>Crypt</a:t>
            </a:r>
            <a:endParaRPr lang="cs-CZ" sz="2800" dirty="0" smtClean="0"/>
          </a:p>
          <a:p>
            <a:pPr marL="342900" indent="-342900">
              <a:buAutoNum type="arabicPeriod"/>
            </a:pPr>
            <a:r>
              <a:rPr lang="cs-CZ" sz="2800" dirty="0" err="1" smtClean="0"/>
              <a:t>Veveri</a:t>
            </a:r>
            <a:r>
              <a:rPr lang="cs-CZ" sz="2800" dirty="0" smtClean="0"/>
              <a:t> </a:t>
            </a:r>
            <a:r>
              <a:rPr lang="cs-CZ" sz="2800" dirty="0" err="1" smtClean="0"/>
              <a:t>castle</a:t>
            </a:r>
            <a:endParaRPr lang="cs-CZ" sz="2800" dirty="0" smtClean="0"/>
          </a:p>
          <a:p>
            <a:pPr marL="342900" indent="-342900">
              <a:buFontTx/>
              <a:buAutoNum type="arabicPeriod"/>
            </a:pPr>
            <a:r>
              <a:rPr lang="cs-CZ" sz="2800" dirty="0" smtClean="0"/>
              <a:t>Legend </a:t>
            </a:r>
            <a:r>
              <a:rPr lang="cs-CZ" sz="2800" dirty="0" err="1" smtClean="0"/>
              <a:t>of</a:t>
            </a:r>
            <a:r>
              <a:rPr lang="cs-CZ" sz="2800" dirty="0" smtClean="0"/>
              <a:t> </a:t>
            </a:r>
            <a:r>
              <a:rPr lang="cs-CZ" sz="2800" dirty="0" err="1" smtClean="0"/>
              <a:t>the</a:t>
            </a:r>
            <a:r>
              <a:rPr lang="cs-CZ" sz="2800" dirty="0" smtClean="0"/>
              <a:t> </a:t>
            </a:r>
            <a:r>
              <a:rPr lang="cs-CZ" sz="2800" dirty="0" err="1" smtClean="0"/>
              <a:t>Dragon</a:t>
            </a:r>
            <a:endParaRPr lang="cs-CZ" sz="2800" dirty="0" smtClean="0"/>
          </a:p>
          <a:p>
            <a:pPr marL="342900" indent="-342900">
              <a:buAutoNum type="arabicPeriod"/>
            </a:pPr>
            <a:r>
              <a:rPr lang="cs-CZ" sz="2800" dirty="0" err="1" smtClean="0"/>
              <a:t>Pictures</a:t>
            </a:r>
            <a:r>
              <a:rPr lang="cs-CZ" sz="2800" dirty="0" smtClean="0"/>
              <a:t> </a:t>
            </a:r>
            <a:r>
              <a:rPr lang="cs-CZ" sz="2800" dirty="0" err="1" smtClean="0"/>
              <a:t>from</a:t>
            </a:r>
            <a:r>
              <a:rPr lang="cs-CZ" sz="2800" dirty="0" smtClean="0"/>
              <a:t> Brno</a:t>
            </a:r>
          </a:p>
          <a:p>
            <a:pPr marL="342900" indent="-342900">
              <a:buAutoNum type="arabicPeriod"/>
            </a:pPr>
            <a:r>
              <a:rPr lang="cs-CZ" sz="2800" dirty="0" err="1" smtClean="0"/>
              <a:t>Used</a:t>
            </a:r>
            <a:r>
              <a:rPr lang="cs-CZ" sz="2800" dirty="0" smtClean="0"/>
              <a:t> </a:t>
            </a:r>
            <a:r>
              <a:rPr lang="cs-CZ" sz="2800" dirty="0" err="1" smtClean="0"/>
              <a:t>sources</a:t>
            </a:r>
            <a:r>
              <a:rPr lang="cs-CZ" sz="2800" dirty="0" smtClean="0"/>
              <a:t>    </a:t>
            </a:r>
          </a:p>
          <a:p>
            <a:pPr marL="342900" indent="-342900">
              <a:buAutoNum type="arabicPeriod"/>
            </a:pPr>
            <a:endParaRPr lang="cs-CZ" sz="2800" dirty="0" smtClean="0"/>
          </a:p>
          <a:p>
            <a:pPr marL="342900" indent="-342900">
              <a:buAutoNum type="arabicPeriod"/>
            </a:pPr>
            <a:endParaRPr lang="cs-CZ" sz="2800" dirty="0"/>
          </a:p>
        </p:txBody>
      </p:sp>
    </p:spTree>
    <p:extLst>
      <p:ext uri="{BB962C8B-B14F-4D97-AF65-F5344CB8AC3E}">
        <p14:creationId xmlns="" xmlns:p14="http://schemas.microsoft.com/office/powerpoint/2010/main" val="31152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67744" y="404664"/>
            <a:ext cx="4165692" cy="830997"/>
          </a:xfrm>
          <a:prstGeom prst="rect">
            <a:avLst/>
          </a:prstGeom>
        </p:spPr>
        <p:txBody>
          <a:bodyPr wrap="none">
            <a:spAutoFit/>
          </a:bodyPr>
          <a:lstStyle/>
          <a:p>
            <a:r>
              <a:rPr lang="cs-CZ" sz="4800" dirty="0" err="1" smtClean="0"/>
              <a:t>Spilberk</a:t>
            </a:r>
            <a:r>
              <a:rPr lang="cs-CZ" sz="4800" dirty="0" smtClean="0"/>
              <a:t> </a:t>
            </a:r>
            <a:r>
              <a:rPr lang="cs-CZ" sz="4800" dirty="0" err="1" smtClean="0"/>
              <a:t>Castle</a:t>
            </a:r>
            <a:endParaRPr lang="cs-CZ" sz="4800" dirty="0"/>
          </a:p>
        </p:txBody>
      </p:sp>
      <p:sp>
        <p:nvSpPr>
          <p:cNvPr id="3" name="Obdélník 2"/>
          <p:cNvSpPr/>
          <p:nvPr/>
        </p:nvSpPr>
        <p:spPr>
          <a:xfrm>
            <a:off x="467544" y="1412776"/>
            <a:ext cx="8424936" cy="3416320"/>
          </a:xfrm>
          <a:prstGeom prst="rect">
            <a:avLst/>
          </a:prstGeom>
        </p:spPr>
        <p:txBody>
          <a:bodyPr wrap="square">
            <a:spAutoFit/>
          </a:bodyPr>
          <a:lstStyle/>
          <a:p>
            <a:r>
              <a:rPr lang="en-US" sz="3600" b="1" dirty="0" err="1" smtClean="0"/>
              <a:t>Špilberk</a:t>
            </a:r>
            <a:r>
              <a:rPr lang="en-US" sz="3600" b="1" dirty="0" smtClean="0"/>
              <a:t> Castle</a:t>
            </a:r>
            <a:r>
              <a:rPr lang="en-US" sz="3600" dirty="0" smtClean="0"/>
              <a:t> is a castle on the hilltop in Brno, Southern Moravia. Its construction began as early as the first half of the 13th century by the </a:t>
            </a:r>
            <a:r>
              <a:rPr lang="en-US" sz="3600" dirty="0" err="1" smtClean="0"/>
              <a:t>Přemyslid</a:t>
            </a:r>
            <a:r>
              <a:rPr lang="en-US" sz="3600" dirty="0" smtClean="0"/>
              <a:t> kings and complete by King </a:t>
            </a:r>
            <a:r>
              <a:rPr lang="en-US" sz="3600" dirty="0" err="1" smtClean="0"/>
              <a:t>Ottokar</a:t>
            </a:r>
            <a:r>
              <a:rPr lang="en-US" sz="3600" dirty="0" smtClean="0"/>
              <a:t> II of Bohemia</a:t>
            </a:r>
            <a:r>
              <a:rPr lang="cs-CZ" sz="3600" dirty="0" smtClean="0"/>
              <a:t>.</a:t>
            </a:r>
            <a:endParaRPr lang="cs-CZ" sz="3600" dirty="0"/>
          </a:p>
        </p:txBody>
      </p:sp>
      <p:pic>
        <p:nvPicPr>
          <p:cNvPr id="2050" name="Picture 2" descr="C:\Users\ucitel\AppData\Local\Microsoft\Windows\Temporary Internet Files\Content.IE5\UALQOCV7\Brno-Špilberk_2_-_výřez[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864" y="4314239"/>
            <a:ext cx="4932040" cy="221816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ovéPole 3"/>
          <p:cNvSpPr txBox="1"/>
          <p:nvPr/>
        </p:nvSpPr>
        <p:spPr>
          <a:xfrm>
            <a:off x="1979712" y="6227632"/>
            <a:ext cx="1224136" cy="369332"/>
          </a:xfrm>
          <a:prstGeom prst="rect">
            <a:avLst/>
          </a:prstGeom>
          <a:noFill/>
        </p:spPr>
        <p:txBody>
          <a:bodyPr wrap="square" rtlCol="0">
            <a:spAutoFit/>
          </a:bodyPr>
          <a:lstStyle/>
          <a:p>
            <a:r>
              <a:rPr lang="cs-CZ" dirty="0" err="1" smtClean="0"/>
              <a:t>Spilberk</a:t>
            </a:r>
            <a:endParaRPr lang="cs-CZ" dirty="0"/>
          </a:p>
        </p:txBody>
      </p:sp>
    </p:spTree>
    <p:extLst>
      <p:ext uri="{BB962C8B-B14F-4D97-AF65-F5344CB8AC3E}">
        <p14:creationId xmlns="" xmlns:p14="http://schemas.microsoft.com/office/powerpoint/2010/main" val="38512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86806" y="332655"/>
            <a:ext cx="4626371" cy="769441"/>
          </a:xfrm>
          <a:prstGeom prst="rect">
            <a:avLst/>
          </a:prstGeom>
        </p:spPr>
        <p:txBody>
          <a:bodyPr wrap="square">
            <a:spAutoFit/>
          </a:bodyPr>
          <a:lstStyle/>
          <a:p>
            <a:r>
              <a:rPr lang="cs-CZ" sz="4400" dirty="0" err="1" smtClean="0"/>
              <a:t>Old</a:t>
            </a:r>
            <a:r>
              <a:rPr lang="cs-CZ" sz="4400" dirty="0" smtClean="0"/>
              <a:t> </a:t>
            </a:r>
            <a:r>
              <a:rPr lang="cs-CZ" sz="4400" dirty="0" err="1" smtClean="0"/>
              <a:t>Town</a:t>
            </a:r>
            <a:r>
              <a:rPr lang="cs-CZ" sz="4400" dirty="0" smtClean="0"/>
              <a:t> </a:t>
            </a:r>
            <a:r>
              <a:rPr lang="cs-CZ" sz="4400" dirty="0" err="1" smtClean="0"/>
              <a:t>Hall</a:t>
            </a:r>
            <a:endParaRPr lang="cs-CZ" sz="4400" dirty="0"/>
          </a:p>
        </p:txBody>
      </p:sp>
      <p:sp>
        <p:nvSpPr>
          <p:cNvPr id="3" name="TextovéPole 2"/>
          <p:cNvSpPr txBox="1"/>
          <p:nvPr/>
        </p:nvSpPr>
        <p:spPr>
          <a:xfrm>
            <a:off x="539552" y="1137623"/>
            <a:ext cx="8208912" cy="3323987"/>
          </a:xfrm>
          <a:prstGeom prst="rect">
            <a:avLst/>
          </a:prstGeom>
          <a:noFill/>
        </p:spPr>
        <p:txBody>
          <a:bodyPr wrap="square" rtlCol="0">
            <a:spAutoFit/>
          </a:bodyPr>
          <a:lstStyle/>
          <a:p>
            <a:r>
              <a:rPr lang="en-US" sz="3200" dirty="0" smtClean="0"/>
              <a:t>The beginnings of the Old Town Hall in the 13th century, when Brno gained city rights. In 1243 it is mentioned office magistrate, who had to have a seat, which can be used with a certain probability to locate sites today's Old Town Hall</a:t>
            </a:r>
            <a:r>
              <a:rPr lang="cs-CZ" sz="3200" dirty="0" smtClean="0"/>
              <a:t>.</a:t>
            </a:r>
          </a:p>
          <a:p>
            <a:endParaRPr lang="cs-CZ" dirty="0"/>
          </a:p>
        </p:txBody>
      </p:sp>
      <p:pic>
        <p:nvPicPr>
          <p:cNvPr id="4" name="Picture 3" descr="https://upload.wikimedia.org/wikipedia/commons/d/d6/Brno184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9832" y="3861048"/>
            <a:ext cx="1974613" cy="264016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ovéPole 4"/>
          <p:cNvSpPr txBox="1"/>
          <p:nvPr/>
        </p:nvSpPr>
        <p:spPr>
          <a:xfrm>
            <a:off x="2157609" y="6131885"/>
            <a:ext cx="2232248" cy="369332"/>
          </a:xfrm>
          <a:prstGeom prst="rect">
            <a:avLst/>
          </a:prstGeom>
          <a:noFill/>
        </p:spPr>
        <p:txBody>
          <a:bodyPr wrap="square" rtlCol="0">
            <a:spAutoFit/>
          </a:bodyPr>
          <a:lstStyle/>
          <a:p>
            <a:r>
              <a:rPr lang="cs-CZ" dirty="0" smtClean="0"/>
              <a:t>1842</a:t>
            </a:r>
            <a:endParaRPr lang="cs-CZ" dirty="0"/>
          </a:p>
        </p:txBody>
      </p:sp>
      <p:pic>
        <p:nvPicPr>
          <p:cNvPr id="6" name="Picture 6" descr="https://upload.wikimedia.org/wikipedia/commons/thumb/2/22/Stara_radnice_%28Brno%29_8.JPG/800px-Stara_radnice_%28Brno%29_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2160" y="3842289"/>
            <a:ext cx="1931159" cy="264016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ovéPole 6"/>
          <p:cNvSpPr txBox="1"/>
          <p:nvPr/>
        </p:nvSpPr>
        <p:spPr>
          <a:xfrm>
            <a:off x="8100392" y="6131885"/>
            <a:ext cx="936104" cy="369332"/>
          </a:xfrm>
          <a:prstGeom prst="rect">
            <a:avLst/>
          </a:prstGeom>
          <a:noFill/>
        </p:spPr>
        <p:txBody>
          <a:bodyPr wrap="square" rtlCol="0">
            <a:spAutoFit/>
          </a:bodyPr>
          <a:lstStyle/>
          <a:p>
            <a:r>
              <a:rPr lang="cs-CZ" dirty="0" smtClean="0"/>
              <a:t>2016</a:t>
            </a:r>
            <a:endParaRPr lang="cs-CZ" dirty="0"/>
          </a:p>
        </p:txBody>
      </p:sp>
    </p:spTree>
    <p:extLst>
      <p:ext uri="{BB962C8B-B14F-4D97-AF65-F5344CB8AC3E}">
        <p14:creationId xmlns="" xmlns:p14="http://schemas.microsoft.com/office/powerpoint/2010/main" val="47621278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67744" y="332656"/>
            <a:ext cx="4417684" cy="830997"/>
          </a:xfrm>
          <a:prstGeom prst="rect">
            <a:avLst/>
          </a:prstGeom>
        </p:spPr>
        <p:txBody>
          <a:bodyPr wrap="none">
            <a:spAutoFit/>
          </a:bodyPr>
          <a:lstStyle/>
          <a:p>
            <a:r>
              <a:rPr lang="cs-CZ" sz="4800" dirty="0" smtClean="0"/>
              <a:t>Masaryk </a:t>
            </a:r>
            <a:r>
              <a:rPr lang="cs-CZ" sz="4800" dirty="0" err="1" smtClean="0"/>
              <a:t>Circuit</a:t>
            </a:r>
            <a:endParaRPr lang="cs-CZ" sz="4800" dirty="0"/>
          </a:p>
        </p:txBody>
      </p:sp>
      <p:sp>
        <p:nvSpPr>
          <p:cNvPr id="3" name="Obdélník 2"/>
          <p:cNvSpPr/>
          <p:nvPr/>
        </p:nvSpPr>
        <p:spPr>
          <a:xfrm>
            <a:off x="341784" y="1194330"/>
            <a:ext cx="8622704" cy="4031873"/>
          </a:xfrm>
          <a:prstGeom prst="rect">
            <a:avLst/>
          </a:prstGeom>
        </p:spPr>
        <p:txBody>
          <a:bodyPr wrap="square">
            <a:spAutoFit/>
          </a:bodyPr>
          <a:lstStyle/>
          <a:p>
            <a:r>
              <a:rPr lang="en-US" sz="2800" dirty="0" err="1" smtClean="0"/>
              <a:t>Automotodrom</a:t>
            </a:r>
            <a:r>
              <a:rPr lang="en-US" sz="2800" dirty="0" smtClean="0"/>
              <a:t> Brno joint-stock company was founded in 1994 and is the operator of the racing circuit. The director of the company since 2005 Ivana </a:t>
            </a:r>
            <a:r>
              <a:rPr lang="en-US" sz="2800" dirty="0" err="1" smtClean="0"/>
              <a:t>Ulmanová</a:t>
            </a:r>
            <a:r>
              <a:rPr lang="en-US" sz="2800" dirty="0" smtClean="0"/>
              <a:t>.  The most important one, which the company annually makes the world championship motorcycle Grand Prix Czech Republic. In the years 1999, 2004 and 2007 the company was awarded for the best organized Grand Prize Trophy mastered IRTA</a:t>
            </a:r>
            <a:r>
              <a:rPr lang="cs-CZ" sz="2800" dirty="0" smtClean="0"/>
              <a:t>.</a:t>
            </a:r>
          </a:p>
          <a:p>
            <a:endParaRPr lang="cs-CZ" sz="3200" dirty="0"/>
          </a:p>
        </p:txBody>
      </p:sp>
      <p:pic>
        <p:nvPicPr>
          <p:cNvPr id="3074" name="Picture 2" descr="C:\Users\ucitel\AppData\Local\Microsoft\Windows\Temporary Internet Files\Content.IE5\6J4NPJSU\300px-2010_Brno_WSR_(08)[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30465" y="4707704"/>
            <a:ext cx="2400267" cy="18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ucitel\AppData\Local\Microsoft\Windows\Temporary Internet Files\Content.IE5\J2UU922N\300px-Závodní_vůz_-_Masarykův_okruh[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7433" y="4725144"/>
            <a:ext cx="2857500"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ucitel\AppData\Local\Microsoft\Windows\Temporary Internet Files\Content.IE5\6J4NPJSU\225px-Formula_Renault_3.5_Series,_2010_Brno_WSR_(23)[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79460" y="4946307"/>
            <a:ext cx="2414068" cy="14055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14712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wipe(down)">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ircle(in)">
                                      <p:cBhvr>
                                        <p:cTn id="22" dur="2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circle(in)">
                                      <p:cBhvr>
                                        <p:cTn id="2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83568" y="548680"/>
            <a:ext cx="10015242" cy="769441"/>
          </a:xfrm>
          <a:prstGeom prst="rect">
            <a:avLst/>
          </a:prstGeom>
        </p:spPr>
        <p:txBody>
          <a:bodyPr wrap="none">
            <a:spAutoFit/>
          </a:bodyPr>
          <a:lstStyle/>
          <a:p>
            <a:r>
              <a:rPr lang="cs-CZ" sz="4400" dirty="0" err="1"/>
              <a:t>Cathedral</a:t>
            </a:r>
            <a:r>
              <a:rPr lang="cs-CZ" sz="4400" dirty="0"/>
              <a:t> </a:t>
            </a:r>
            <a:r>
              <a:rPr lang="cs-CZ" sz="4400" dirty="0" err="1"/>
              <a:t>of</a:t>
            </a:r>
            <a:r>
              <a:rPr lang="cs-CZ" sz="4400" dirty="0"/>
              <a:t> St. Peter and Paul               </a:t>
            </a:r>
            <a:r>
              <a:rPr lang="cs-CZ" dirty="0"/>
              <a:t>     </a:t>
            </a:r>
          </a:p>
        </p:txBody>
      </p:sp>
      <p:pic>
        <p:nvPicPr>
          <p:cNvPr id="4103" name="Picture 7" descr="C:\Users\ucitel\AppData\Local\Microsoft\Windows\Temporary Internet Files\Content.IE5\MR6R14JY\1954237332_d65719f172_z[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3915054"/>
            <a:ext cx="3264024" cy="244801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Obdélník 2"/>
          <p:cNvSpPr/>
          <p:nvPr/>
        </p:nvSpPr>
        <p:spPr>
          <a:xfrm>
            <a:off x="467544" y="1472605"/>
            <a:ext cx="8424936" cy="2308324"/>
          </a:xfrm>
          <a:prstGeom prst="rect">
            <a:avLst/>
          </a:prstGeom>
        </p:spPr>
        <p:txBody>
          <a:bodyPr wrap="square">
            <a:spAutoFit/>
          </a:bodyPr>
          <a:lstStyle/>
          <a:p>
            <a:r>
              <a:rPr lang="en-US" dirty="0" smtClean="0"/>
              <a:t>The </a:t>
            </a:r>
            <a:r>
              <a:rPr lang="en-US" b="1" dirty="0" smtClean="0"/>
              <a:t>Cathedral of Saints Peter and Paul</a:t>
            </a:r>
            <a:r>
              <a:rPr lang="en-US" dirty="0" smtClean="0"/>
              <a:t> is located on the </a:t>
            </a:r>
            <a:r>
              <a:rPr lang="en-US" dirty="0" err="1" smtClean="0"/>
              <a:t>Petrov</a:t>
            </a:r>
            <a:r>
              <a:rPr lang="en-US" dirty="0" smtClean="0"/>
              <a:t> hill in the </a:t>
            </a:r>
            <a:r>
              <a:rPr lang="en-US" dirty="0" err="1" smtClean="0"/>
              <a:t>centre</a:t>
            </a:r>
            <a:r>
              <a:rPr lang="en-US" dirty="0" smtClean="0"/>
              <a:t> of the city of Brno in the Czech Republic. It is a national cultural monument and one of the most important pieces of architecture in South Moravia. The interior is mostly Baroque in style, while the impressive 84-metre-high towers were constructed to the Gothic Revival designs of the architect August Kirstein in 1904–5 .</a:t>
            </a:r>
          </a:p>
          <a:p>
            <a:r>
              <a:rPr lang="en-US" dirty="0" smtClean="0"/>
              <a:t>In the 14th century, the Cathedral was rebuilt on an earlier construction as a three-nave Gothic basilica.</a:t>
            </a:r>
            <a:endParaRPr lang="en-US" dirty="0"/>
          </a:p>
        </p:txBody>
      </p:sp>
      <p:pic>
        <p:nvPicPr>
          <p:cNvPr id="4107" name="Picture 11" descr="C:\Users\ucitel\AppData\Local\Microsoft\Windows\Temporary Internet Files\Content.IE5\J2UU922N\1810610256_25fefebc5b_z[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4077072"/>
            <a:ext cx="3048000" cy="228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88945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07"/>
                                        </p:tgtEl>
                                        <p:attrNameLst>
                                          <p:attrName>style.visibility</p:attrName>
                                        </p:attrNameLst>
                                      </p:cBhvr>
                                      <p:to>
                                        <p:strVal val="visible"/>
                                      </p:to>
                                    </p:set>
                                    <p:animEffect transition="in" filter="wipe(down)">
                                      <p:cBhvr>
                                        <p:cTn id="19" dur="500"/>
                                        <p:tgtEl>
                                          <p:spTgt spid="410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103"/>
                                        </p:tgtEl>
                                        <p:attrNameLst>
                                          <p:attrName>style.visibility</p:attrName>
                                        </p:attrNameLst>
                                      </p:cBhvr>
                                      <p:to>
                                        <p:strVal val="visible"/>
                                      </p:to>
                                    </p:set>
                                    <p:animEffect transition="in" filter="circle(in)">
                                      <p:cBhvr>
                                        <p:cTn id="24"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39752" y="332656"/>
            <a:ext cx="6192688" cy="1446550"/>
          </a:xfrm>
          <a:prstGeom prst="rect">
            <a:avLst/>
          </a:prstGeom>
        </p:spPr>
        <p:txBody>
          <a:bodyPr wrap="square">
            <a:spAutoFit/>
          </a:bodyPr>
          <a:lstStyle/>
          <a:p>
            <a:r>
              <a:rPr lang="cs-CZ" sz="4400" dirty="0" err="1"/>
              <a:t>Capuchin</a:t>
            </a:r>
            <a:r>
              <a:rPr lang="cs-CZ" sz="4400" dirty="0"/>
              <a:t> </a:t>
            </a:r>
            <a:r>
              <a:rPr lang="cs-CZ" sz="4400" dirty="0" err="1"/>
              <a:t>Crypt</a:t>
            </a:r>
            <a:r>
              <a:rPr lang="cs-CZ" sz="4400" dirty="0"/>
              <a:t/>
            </a:r>
            <a:br>
              <a:rPr lang="cs-CZ" sz="4400" dirty="0"/>
            </a:br>
            <a:endParaRPr lang="cs-CZ" sz="4400" dirty="0"/>
          </a:p>
        </p:txBody>
      </p:sp>
      <p:sp>
        <p:nvSpPr>
          <p:cNvPr id="3" name="Obdélník 2"/>
          <p:cNvSpPr/>
          <p:nvPr/>
        </p:nvSpPr>
        <p:spPr>
          <a:xfrm>
            <a:off x="683568" y="1268760"/>
            <a:ext cx="4752528" cy="4154984"/>
          </a:xfrm>
          <a:prstGeom prst="rect">
            <a:avLst/>
          </a:prstGeom>
        </p:spPr>
        <p:txBody>
          <a:bodyPr wrap="square">
            <a:spAutoFit/>
          </a:bodyPr>
          <a:lstStyle/>
          <a:p>
            <a:r>
              <a:rPr lang="en-US" sz="2400" dirty="0" smtClean="0"/>
              <a:t>The </a:t>
            </a:r>
            <a:r>
              <a:rPr lang="en-US" sz="2400" b="1" dirty="0" smtClean="0"/>
              <a:t>Capuchin Crypt in Brno</a:t>
            </a:r>
            <a:r>
              <a:rPr lang="en-US" sz="2400" dirty="0" smtClean="0"/>
              <a:t> is a funeral room mainly for Capuchin friars. The crypt was founded in the mid 17th century in the basement of the Capuchin Monastery in the historical </a:t>
            </a:r>
            <a:r>
              <a:rPr lang="en-US" sz="2400" dirty="0" err="1" smtClean="0"/>
              <a:t>centre</a:t>
            </a:r>
            <a:r>
              <a:rPr lang="en-US" sz="2400" dirty="0" smtClean="0"/>
              <a:t> of Brno. The bodies of people buried there turned into mummies because of the geological composition of the ground and the system of airing.</a:t>
            </a:r>
            <a:endParaRPr lang="cs-CZ" sz="2400" dirty="0"/>
          </a:p>
        </p:txBody>
      </p:sp>
      <p:pic>
        <p:nvPicPr>
          <p:cNvPr id="5126" name="Picture 6" descr="https://upload.wikimedia.org/wikipedia/commons/3/3f/Brno_CZ_Crypt_at_the_Capuchin_Monastery_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39053" y="1412776"/>
            <a:ext cx="2736304" cy="36437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17299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circle(in)">
                                      <p:cBhvr>
                                        <p:cTn id="18"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30016" y="38026"/>
            <a:ext cx="4572000" cy="1569660"/>
          </a:xfrm>
          <a:prstGeom prst="rect">
            <a:avLst/>
          </a:prstGeom>
        </p:spPr>
        <p:txBody>
          <a:bodyPr>
            <a:spAutoFit/>
          </a:bodyPr>
          <a:lstStyle/>
          <a:p>
            <a:r>
              <a:rPr lang="cs-CZ" sz="4800" dirty="0" err="1"/>
              <a:t>Veveri</a:t>
            </a:r>
            <a:r>
              <a:rPr lang="cs-CZ" sz="4800" dirty="0"/>
              <a:t> </a:t>
            </a:r>
            <a:r>
              <a:rPr lang="cs-CZ" sz="4800" dirty="0" err="1"/>
              <a:t>Castle</a:t>
            </a:r>
            <a:r>
              <a:rPr lang="cs-CZ" sz="4800" dirty="0"/>
              <a:t/>
            </a:r>
            <a:br>
              <a:rPr lang="cs-CZ" sz="4800" dirty="0"/>
            </a:br>
            <a:endParaRPr lang="cs-CZ" sz="4800" dirty="0"/>
          </a:p>
        </p:txBody>
      </p:sp>
      <p:pic>
        <p:nvPicPr>
          <p:cNvPr id="6147" name="Picture 3" descr="C:\Users\ucitel\AppData\Local\Microsoft\Windows\Temporary Internet Files\Content.IE5\J2UU922N\Madona_z_Veveří[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91000" y="2091198"/>
            <a:ext cx="2428875" cy="3095625"/>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C:\Users\ucitel\AppData\Local\Microsoft\Windows\Temporary Internet Files\Content.IE5\MR6R14JY\7983604130_d3c79b10ec_z[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5538" y="2060848"/>
            <a:ext cx="2277071" cy="3429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Obdélník 2"/>
          <p:cNvSpPr/>
          <p:nvPr/>
        </p:nvSpPr>
        <p:spPr>
          <a:xfrm>
            <a:off x="2862609" y="822856"/>
            <a:ext cx="3528392" cy="5632311"/>
          </a:xfrm>
          <a:prstGeom prst="rect">
            <a:avLst/>
          </a:prstGeom>
        </p:spPr>
        <p:txBody>
          <a:bodyPr wrap="square">
            <a:spAutoFit/>
          </a:bodyPr>
          <a:lstStyle/>
          <a:p>
            <a:r>
              <a:rPr lang="en-US" sz="2400" dirty="0" smtClean="0"/>
              <a:t>According to legend, the castle </a:t>
            </a:r>
            <a:r>
              <a:rPr lang="en-US" sz="2400" dirty="0" err="1" smtClean="0"/>
              <a:t>Veveří</a:t>
            </a:r>
            <a:r>
              <a:rPr lang="en-US" sz="2400" dirty="0" smtClean="0"/>
              <a:t> was founded by </a:t>
            </a:r>
            <a:r>
              <a:rPr lang="en-US" sz="2400" dirty="0" err="1" smtClean="0"/>
              <a:t>Přemyslid</a:t>
            </a:r>
            <a:r>
              <a:rPr lang="en-US" sz="2400" dirty="0" smtClean="0"/>
              <a:t> Duke Conrad of Brno in the middle of the 11th Century, then only as a hunting lodge . Nevertheless, the first credible recorded mention about the castle is from the years 1213 and 1222, when King </a:t>
            </a:r>
            <a:r>
              <a:rPr lang="en-US" sz="2400" dirty="0" err="1" smtClean="0"/>
              <a:t>Přemysl</a:t>
            </a:r>
            <a:r>
              <a:rPr lang="en-US" sz="2400" dirty="0" smtClean="0"/>
              <a:t> </a:t>
            </a:r>
            <a:r>
              <a:rPr lang="en-US" sz="2400" dirty="0" err="1" smtClean="0"/>
              <a:t>Otakar</a:t>
            </a:r>
            <a:r>
              <a:rPr lang="en-US" sz="2400" dirty="0" smtClean="0"/>
              <a:t> I used the fortified castle as a prison for rebellious peers. </a:t>
            </a:r>
            <a:endParaRPr lang="cs-CZ" sz="2400" dirty="0"/>
          </a:p>
        </p:txBody>
      </p:sp>
      <p:sp>
        <p:nvSpPr>
          <p:cNvPr id="4" name="TextovéPole 3"/>
          <p:cNvSpPr txBox="1"/>
          <p:nvPr/>
        </p:nvSpPr>
        <p:spPr>
          <a:xfrm>
            <a:off x="6391001" y="5301208"/>
            <a:ext cx="2428874" cy="577081"/>
          </a:xfrm>
          <a:prstGeom prst="rect">
            <a:avLst/>
          </a:prstGeom>
          <a:noFill/>
        </p:spPr>
        <p:txBody>
          <a:bodyPr wrap="square" rtlCol="0">
            <a:spAutoFit/>
          </a:bodyPr>
          <a:lstStyle/>
          <a:p>
            <a:r>
              <a:rPr lang="en-US" sz="1050" dirty="0" smtClean="0"/>
              <a:t>Madonna of </a:t>
            </a:r>
            <a:r>
              <a:rPr lang="en-US" sz="1050" dirty="0" err="1" smtClean="0"/>
              <a:t>Veveří</a:t>
            </a:r>
            <a:r>
              <a:rPr lang="en-US" sz="1050" dirty="0" smtClean="0"/>
              <a:t>, the most influential painting of gothic art (ca 1350)</a:t>
            </a:r>
            <a:endParaRPr lang="cs-CZ" sz="1050" dirty="0"/>
          </a:p>
        </p:txBody>
      </p:sp>
    </p:spTree>
    <p:extLst>
      <p:ext uri="{BB962C8B-B14F-4D97-AF65-F5344CB8AC3E}">
        <p14:creationId xmlns="" xmlns:p14="http://schemas.microsoft.com/office/powerpoint/2010/main" val="1865208668"/>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circle(in)">
                                      <p:cBhvr>
                                        <p:cTn id="17" dur="2000"/>
                                        <p:tgtEl>
                                          <p:spTgt spid="615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circle(in)">
                                      <p:cBhvr>
                                        <p:cTn id="22" dur="2000"/>
                                        <p:tgtEl>
                                          <p:spTgt spid="614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11760" y="448018"/>
            <a:ext cx="4975914" cy="707886"/>
          </a:xfrm>
          <a:prstGeom prst="rect">
            <a:avLst/>
          </a:prstGeom>
        </p:spPr>
        <p:txBody>
          <a:bodyPr wrap="none">
            <a:spAutoFit/>
          </a:bodyPr>
          <a:lstStyle/>
          <a:p>
            <a:r>
              <a:rPr lang="cs-CZ" sz="4000" dirty="0" smtClean="0"/>
              <a:t>Legend </a:t>
            </a:r>
            <a:r>
              <a:rPr lang="cs-CZ" sz="4000" dirty="0" err="1" smtClean="0"/>
              <a:t>of</a:t>
            </a:r>
            <a:r>
              <a:rPr lang="cs-CZ" sz="4000" dirty="0" smtClean="0"/>
              <a:t> </a:t>
            </a:r>
            <a:r>
              <a:rPr lang="cs-CZ" sz="4000" dirty="0" err="1" smtClean="0"/>
              <a:t>the</a:t>
            </a:r>
            <a:r>
              <a:rPr lang="cs-CZ" sz="4000" dirty="0" smtClean="0"/>
              <a:t> </a:t>
            </a:r>
            <a:r>
              <a:rPr lang="cs-CZ" sz="4000" dirty="0" err="1" smtClean="0"/>
              <a:t>Dragon</a:t>
            </a:r>
            <a:endParaRPr lang="cs-CZ" sz="4000" dirty="0"/>
          </a:p>
        </p:txBody>
      </p:sp>
      <p:sp>
        <p:nvSpPr>
          <p:cNvPr id="3" name="Obdélník 2"/>
          <p:cNvSpPr/>
          <p:nvPr/>
        </p:nvSpPr>
        <p:spPr>
          <a:xfrm>
            <a:off x="485372" y="1200401"/>
            <a:ext cx="8479116" cy="2246769"/>
          </a:xfrm>
          <a:prstGeom prst="rect">
            <a:avLst/>
          </a:prstGeom>
        </p:spPr>
        <p:txBody>
          <a:bodyPr wrap="square">
            <a:spAutoFit/>
          </a:bodyPr>
          <a:lstStyle/>
          <a:p>
            <a:r>
              <a:rPr lang="en-US" sz="2800" dirty="0" smtClean="0"/>
              <a:t>There are several legends connected with the City of Brno; one of the best known is the Legend of the Brno </a:t>
            </a:r>
            <a:r>
              <a:rPr lang="en-US" sz="2800" dirty="0" err="1" smtClean="0"/>
              <a:t>Dragon.It</a:t>
            </a:r>
            <a:r>
              <a:rPr lang="en-US" sz="2800" dirty="0" smtClean="0"/>
              <a:t> is said that there was a terrible creature terrorizing the citizens of Brno. The people had never seen such a beast before, so they called it a dragon.</a:t>
            </a:r>
            <a:endParaRPr lang="cs-CZ" sz="2800" dirty="0"/>
          </a:p>
        </p:txBody>
      </p:sp>
      <p:pic>
        <p:nvPicPr>
          <p:cNvPr id="7172" name="Picture 4" descr="C:\Users\ucitel\AppData\Local\Microsoft\Windows\Temporary Internet Files\Content.IE5\J2UU922N\Stara_radnice_(Brno)_6[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70896" y="4077072"/>
            <a:ext cx="2794000" cy="20955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3" name="Picture 5" descr="C:\Users\ucitel\AppData\Local\Microsoft\Windows\Temporary Internet Files\Content.IE5\6J4NPJSU\Brněnský_drak_2[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04573" y="3777446"/>
            <a:ext cx="3078470" cy="2694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0691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79</TotalTime>
  <Words>579</Words>
  <Application>Microsoft Office PowerPoint</Application>
  <PresentationFormat>Předvádění na obrazovce (4:3)</PresentationFormat>
  <Paragraphs>83</Paragraphs>
  <Slides>11</Slides>
  <Notes>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Papír</vt:lpstr>
      <vt:lpstr>MY CITY  BRNO</vt:lpstr>
      <vt:lpstr>Snímek 2</vt:lpstr>
      <vt:lpstr>Snímek 3</vt:lpstr>
      <vt:lpstr>Snímek 4</vt:lpstr>
      <vt:lpstr>Snímek 5</vt:lpstr>
      <vt:lpstr>Snímek 6</vt:lpstr>
      <vt:lpstr>Snímek 7</vt:lpstr>
      <vt:lpstr>Snímek 8</vt:lpstr>
      <vt:lpstr>Snímek 9</vt:lpstr>
      <vt:lpstr>Snímek 10</vt:lpstr>
      <vt:lpstr>Snímek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CITY OF BRNO</dc:title>
  <dc:creator>ucitel</dc:creator>
  <cp:lastModifiedBy>Mr. Brownstone</cp:lastModifiedBy>
  <cp:revision>9</cp:revision>
  <dcterms:created xsi:type="dcterms:W3CDTF">2016-11-06T14:25:04Z</dcterms:created>
  <dcterms:modified xsi:type="dcterms:W3CDTF">2016-11-27T20:13:47Z</dcterms:modified>
</cp:coreProperties>
</file>